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7" r:id="rId5"/>
    <p:sldId id="268" r:id="rId6"/>
    <p:sldId id="263" r:id="rId7"/>
    <p:sldId id="272" r:id="rId8"/>
    <p:sldId id="269" r:id="rId9"/>
    <p:sldId id="271" r:id="rId10"/>
    <p:sldId id="264" r:id="rId11"/>
    <p:sldId id="260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2544" y="-8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0BE66-94A6-4AB6-95D7-BF3C40F406BF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6FC07-582A-48B9-90F8-ABB9BE216D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39953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0BE66-94A6-4AB6-95D7-BF3C40F406BF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6FC07-582A-48B9-90F8-ABB9BE216D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8317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0BE66-94A6-4AB6-95D7-BF3C40F406BF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6FC07-582A-48B9-90F8-ABB9BE216D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79113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0BE66-94A6-4AB6-95D7-BF3C40F406BF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6FC07-582A-48B9-90F8-ABB9BE216D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01077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0BE66-94A6-4AB6-95D7-BF3C40F406BF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6FC07-582A-48B9-90F8-ABB9BE216D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48768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0BE66-94A6-4AB6-95D7-BF3C40F406BF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6FC07-582A-48B9-90F8-ABB9BE216D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89717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0BE66-94A6-4AB6-95D7-BF3C40F406BF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6FC07-582A-48B9-90F8-ABB9BE216D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44769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0BE66-94A6-4AB6-95D7-BF3C40F406BF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6FC07-582A-48B9-90F8-ABB9BE216D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94786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0BE66-94A6-4AB6-95D7-BF3C40F406BF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6FC07-582A-48B9-90F8-ABB9BE216D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94244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0BE66-94A6-4AB6-95D7-BF3C40F406BF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6FC07-582A-48B9-90F8-ABB9BE216D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78737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0BE66-94A6-4AB6-95D7-BF3C40F406BF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6FC07-582A-48B9-90F8-ABB9BE216D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10536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E0BE66-94A6-4AB6-95D7-BF3C40F406BF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26FC07-582A-48B9-90F8-ABB9BE216D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63436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edu.tatar.ru/almet/otdel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hyperlink" Target="https://uslugi.tatarstan.ru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gosuslugi.ru/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7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916832"/>
            <a:ext cx="7772400" cy="1470025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Первоклассник 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2021 – 2022 учебного года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83768" y="4941168"/>
            <a:ext cx="6400800" cy="982960"/>
          </a:xfrm>
        </p:spPr>
        <p:txBody>
          <a:bodyPr>
            <a:normAutofit/>
          </a:bodyPr>
          <a:lstStyle/>
          <a:p>
            <a:pPr algn="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Управление образования Альметьевского муниципального района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43919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218006"/>
            <a:ext cx="849694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v"/>
            </a:pPr>
            <a:r>
              <a:rPr lang="ru-RU" sz="2000" dirty="0">
                <a:latin typeface="Century" pitchFamily="18" charset="0"/>
              </a:rPr>
              <a:t>Согласно законодательству РФ, администрация </a:t>
            </a:r>
            <a:r>
              <a:rPr lang="ru-RU" sz="2000" dirty="0" smtClean="0">
                <a:latin typeface="Century" pitchFamily="18" charset="0"/>
              </a:rPr>
              <a:t>школы не </a:t>
            </a:r>
            <a:r>
              <a:rPr lang="ru-RU" sz="2000" dirty="0">
                <a:latin typeface="Century" pitchFamily="18" charset="0"/>
              </a:rPr>
              <a:t>имеет права проводить тестирования до зачисления первоклассника в школу. </a:t>
            </a:r>
            <a:endParaRPr lang="ru-RU" sz="2000" dirty="0" smtClean="0">
              <a:latin typeface="Century" pitchFamily="18" charset="0"/>
            </a:endParaRPr>
          </a:p>
          <a:p>
            <a:pPr algn="just"/>
            <a:endParaRPr lang="ru-RU" sz="2000" dirty="0" smtClean="0">
              <a:latin typeface="Century" pitchFamily="18" charset="0"/>
            </a:endParaRPr>
          </a:p>
          <a:p>
            <a:pPr marL="285750" indent="-285750" algn="just">
              <a:buFont typeface="Wingdings" pitchFamily="2" charset="2"/>
              <a:buChar char="v"/>
            </a:pPr>
            <a:r>
              <a:rPr lang="ru-RU" sz="2000" dirty="0" smtClean="0">
                <a:latin typeface="Century" pitchFamily="18" charset="0"/>
              </a:rPr>
              <a:t>Администрация школы может устроить </a:t>
            </a:r>
            <a:r>
              <a:rPr lang="ru-RU" sz="2000" dirty="0">
                <a:latin typeface="Century" pitchFamily="18" charset="0"/>
              </a:rPr>
              <a:t>собеседование после оформления ребенка в качестве учащегося, чтобы определить уровень подготовки и разработать подходящую программу. </a:t>
            </a:r>
            <a:endParaRPr lang="ru-RU" sz="2000" dirty="0" smtClean="0">
              <a:latin typeface="Century" pitchFamily="18" charset="0"/>
            </a:endParaRPr>
          </a:p>
          <a:p>
            <a:pPr marL="285750" indent="-285750" algn="just">
              <a:buFont typeface="Wingdings" pitchFamily="2" charset="2"/>
              <a:buChar char="v"/>
            </a:pPr>
            <a:endParaRPr lang="ru-RU" sz="2000" dirty="0">
              <a:latin typeface="Century" pitchFamily="18" charset="0"/>
            </a:endParaRPr>
          </a:p>
          <a:p>
            <a:pPr marL="285750" indent="-285750" algn="just">
              <a:buFont typeface="Wingdings" pitchFamily="2" charset="2"/>
              <a:buChar char="v"/>
            </a:pPr>
            <a:r>
              <a:rPr lang="ru-RU" sz="2000" dirty="0" smtClean="0">
                <a:latin typeface="Century" pitchFamily="18" charset="0"/>
              </a:rPr>
              <a:t>Школа </a:t>
            </a:r>
            <a:r>
              <a:rPr lang="ru-RU" sz="2000" dirty="0">
                <a:latin typeface="Century" pitchFamily="18" charset="0"/>
              </a:rPr>
              <a:t>не должна отказывать в зачислении на основании того, что будущий ученик не владеет определенным объемом знаний. </a:t>
            </a:r>
            <a:endParaRPr lang="ru-RU" sz="2000" dirty="0" smtClean="0">
              <a:latin typeface="Century" pitchFamily="18" charset="0"/>
            </a:endParaRPr>
          </a:p>
          <a:p>
            <a:pPr marL="285750" indent="-285750" algn="just">
              <a:buFont typeface="Wingdings" pitchFamily="2" charset="2"/>
              <a:buChar char="v"/>
            </a:pPr>
            <a:endParaRPr lang="ru-RU" sz="2000" dirty="0">
              <a:latin typeface="Century" pitchFamily="18" charset="0"/>
            </a:endParaRPr>
          </a:p>
          <a:p>
            <a:pPr marL="285750" indent="-285750" algn="just">
              <a:buFont typeface="Wingdings" pitchFamily="2" charset="2"/>
              <a:buChar char="v"/>
            </a:pPr>
            <a:r>
              <a:rPr lang="ru-RU" sz="2000" dirty="0" smtClean="0">
                <a:latin typeface="Century" pitchFamily="18" charset="0"/>
              </a:rPr>
              <a:t>Запрещено </a:t>
            </a:r>
            <a:r>
              <a:rPr lang="ru-RU" sz="2000" dirty="0">
                <a:latin typeface="Century" pitchFamily="18" charset="0"/>
              </a:rPr>
              <a:t>требовать денежные взносы от родителей.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19672" y="385818"/>
            <a:ext cx="7128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rgbClr val="7030A0"/>
                </a:solidFill>
                <a:latin typeface="Century" pitchFamily="18" charset="0"/>
              </a:rPr>
              <a:t> Требования для поступления ребенка </a:t>
            </a:r>
          </a:p>
          <a:p>
            <a:pPr algn="r"/>
            <a:r>
              <a:rPr lang="ru-RU" sz="2400" b="1" dirty="0" smtClean="0">
                <a:solidFill>
                  <a:srgbClr val="7030A0"/>
                </a:solidFill>
                <a:latin typeface="Century" pitchFamily="18" charset="0"/>
              </a:rPr>
              <a:t>в 1-й класс: что должен знать ученик</a:t>
            </a:r>
            <a:endParaRPr lang="ru-RU" sz="2400" b="1" dirty="0">
              <a:solidFill>
                <a:srgbClr val="7030A0"/>
              </a:solidFill>
              <a:latin typeface="Century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3936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2764" y="3284984"/>
            <a:ext cx="84969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Century" pitchFamily="18" charset="0"/>
              </a:rPr>
              <a:t>Спасибо за внимание!</a:t>
            </a:r>
            <a:endParaRPr lang="ru-RU" sz="3200" b="1" dirty="0">
              <a:latin typeface="Century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7704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898" t="6444" r="3380" b="3522"/>
          <a:stretch/>
        </p:blipFill>
        <p:spPr bwMode="auto">
          <a:xfrm>
            <a:off x="899592" y="780146"/>
            <a:ext cx="3888432" cy="49358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891" t="4454" b="3034"/>
          <a:stretch/>
        </p:blipFill>
        <p:spPr bwMode="auto">
          <a:xfrm>
            <a:off x="5004048" y="771638"/>
            <a:ext cx="3542102" cy="49444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0937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19672" y="385818"/>
            <a:ext cx="712879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600" b="1" dirty="0" smtClean="0">
                <a:solidFill>
                  <a:srgbClr val="7030A0"/>
                </a:solidFill>
                <a:latin typeface="Century" pitchFamily="18" charset="0"/>
              </a:rPr>
              <a:t>Как узнать , к какой школе </a:t>
            </a:r>
          </a:p>
          <a:p>
            <a:pPr algn="r"/>
            <a:r>
              <a:rPr lang="ru-RU" sz="2600" b="1" dirty="0" smtClean="0">
                <a:solidFill>
                  <a:srgbClr val="7030A0"/>
                </a:solidFill>
                <a:latin typeface="Century" pitchFamily="18" charset="0"/>
              </a:rPr>
              <a:t>относится ребенок?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38479" y="1268760"/>
            <a:ext cx="8502023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dirty="0" smtClean="0">
                <a:solidFill>
                  <a:srgbClr val="C00000"/>
                </a:solidFill>
                <a:latin typeface="Century" pitchFamily="18" charset="0"/>
              </a:rPr>
              <a:t>Документ: </a:t>
            </a:r>
            <a:r>
              <a:rPr lang="ru-RU" sz="2200" dirty="0" smtClean="0">
                <a:latin typeface="Century" pitchFamily="18" charset="0"/>
              </a:rPr>
              <a:t>Постановление «О закреплении территорий за образовательными организациями»</a:t>
            </a:r>
          </a:p>
          <a:p>
            <a:pPr algn="just"/>
            <a:endParaRPr lang="ru-RU" sz="2200" b="1" dirty="0">
              <a:latin typeface="Century" pitchFamily="18" charset="0"/>
            </a:endParaRPr>
          </a:p>
          <a:p>
            <a:pPr algn="just"/>
            <a:r>
              <a:rPr lang="ru-RU" sz="2200" b="1" dirty="0" smtClean="0">
                <a:solidFill>
                  <a:srgbClr val="C00000"/>
                </a:solidFill>
                <a:latin typeface="Century" pitchFamily="18" charset="0"/>
              </a:rPr>
              <a:t>Издан: </a:t>
            </a:r>
            <a:r>
              <a:rPr lang="ru-RU" sz="2200" dirty="0" smtClean="0">
                <a:latin typeface="Century" pitchFamily="18" charset="0"/>
              </a:rPr>
              <a:t>не позднее 15 марта текущего года</a:t>
            </a:r>
          </a:p>
          <a:p>
            <a:pPr algn="just"/>
            <a:endParaRPr lang="ru-RU" sz="2200" b="1" dirty="0" smtClean="0">
              <a:latin typeface="Century" pitchFamily="18" charset="0"/>
            </a:endParaRPr>
          </a:p>
          <a:p>
            <a:pPr algn="just"/>
            <a:r>
              <a:rPr lang="ru-RU" sz="2200" b="1" dirty="0" smtClean="0">
                <a:solidFill>
                  <a:srgbClr val="C00000"/>
                </a:solidFill>
                <a:latin typeface="Century" pitchFamily="18" charset="0"/>
              </a:rPr>
              <a:t>Публикация: </a:t>
            </a:r>
            <a:r>
              <a:rPr lang="ru-RU" sz="2200" dirty="0" smtClean="0">
                <a:latin typeface="Century" pitchFamily="18" charset="0"/>
              </a:rPr>
              <a:t>на информационном стенде и официальном сайте Управления образования АМР РТ  </a:t>
            </a:r>
            <a:r>
              <a:rPr lang="en-US" sz="2200" dirty="0" smtClean="0">
                <a:latin typeface="Century" pitchFamily="18" charset="0"/>
                <a:hlinkClick r:id="rId2"/>
              </a:rPr>
              <a:t>https://edu.tatar.ru/almet/otdel</a:t>
            </a:r>
            <a:r>
              <a:rPr lang="ru-RU" sz="2200" dirty="0">
                <a:latin typeface="Century" pitchFamily="18" charset="0"/>
              </a:rPr>
              <a:t> </a:t>
            </a:r>
            <a:r>
              <a:rPr lang="ru-RU" sz="2200" dirty="0" smtClean="0">
                <a:latin typeface="Century" pitchFamily="18" charset="0"/>
              </a:rPr>
              <a:t>и образовательных организаций города и района</a:t>
            </a:r>
          </a:p>
          <a:p>
            <a:pPr algn="just"/>
            <a:endParaRPr lang="ru-RU" sz="2200" b="1" dirty="0">
              <a:latin typeface="Century" pitchFamily="18" charset="0"/>
            </a:endParaRPr>
          </a:p>
          <a:p>
            <a:pPr algn="just"/>
            <a:r>
              <a:rPr lang="ru-RU" sz="2200" b="1" dirty="0" smtClean="0">
                <a:solidFill>
                  <a:srgbClr val="C00000"/>
                </a:solidFill>
                <a:latin typeface="Century" pitchFamily="18" charset="0"/>
              </a:rPr>
              <a:t>Сроки публикации: </a:t>
            </a:r>
            <a:r>
              <a:rPr lang="ru-RU" sz="2200" dirty="0" smtClean="0">
                <a:latin typeface="Century" pitchFamily="18" charset="0"/>
              </a:rPr>
              <a:t>в течении 10 дней с момента издания Постановления</a:t>
            </a:r>
            <a:endParaRPr lang="ru-RU" sz="2200" dirty="0">
              <a:latin typeface="Century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9576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19672" y="385818"/>
            <a:ext cx="7128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rgbClr val="7030A0"/>
                </a:solidFill>
                <a:latin typeface="Century" pitchFamily="18" charset="0"/>
              </a:rPr>
              <a:t>Сроки подачи заявления детей, проживающих на закрепленной территории</a:t>
            </a:r>
            <a:endParaRPr lang="ru-RU" sz="2400" b="1" dirty="0">
              <a:solidFill>
                <a:srgbClr val="7030A0"/>
              </a:solidFill>
              <a:latin typeface="Century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6441" y="1268760"/>
            <a:ext cx="8502023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dirty="0" smtClean="0">
                <a:solidFill>
                  <a:srgbClr val="C00000"/>
                </a:solidFill>
                <a:latin typeface="Century" pitchFamily="18" charset="0"/>
              </a:rPr>
              <a:t>Контингент: </a:t>
            </a:r>
            <a:r>
              <a:rPr lang="ru-RU" sz="2200" dirty="0" smtClean="0">
                <a:latin typeface="Century" pitchFamily="18" charset="0"/>
              </a:rPr>
              <a:t>Родители (законные представители) детей, которые проживают в домах, закрепленных к образовательным организациям по списку Постановления «О закреплении территорий за образовательными организациями»</a:t>
            </a:r>
          </a:p>
          <a:p>
            <a:pPr algn="just"/>
            <a:endParaRPr lang="ru-RU" sz="2200" b="1" dirty="0">
              <a:latin typeface="Century" pitchFamily="18" charset="0"/>
            </a:endParaRPr>
          </a:p>
          <a:p>
            <a:pPr algn="just"/>
            <a:r>
              <a:rPr lang="ru-RU" sz="2200" b="1" dirty="0" smtClean="0">
                <a:solidFill>
                  <a:srgbClr val="C00000"/>
                </a:solidFill>
                <a:latin typeface="Century" pitchFamily="18" charset="0"/>
              </a:rPr>
              <a:t>Заявление: </a:t>
            </a:r>
            <a:r>
              <a:rPr lang="ru-RU" sz="2200" dirty="0" smtClean="0">
                <a:latin typeface="Century" pitchFamily="18" charset="0"/>
              </a:rPr>
              <a:t>зачисление в 1-й класс</a:t>
            </a:r>
          </a:p>
          <a:p>
            <a:pPr algn="just"/>
            <a:endParaRPr lang="ru-RU" sz="2200" b="1" dirty="0" smtClean="0">
              <a:latin typeface="Century" pitchFamily="18" charset="0"/>
            </a:endParaRPr>
          </a:p>
          <a:p>
            <a:pPr algn="just"/>
            <a:r>
              <a:rPr lang="ru-RU" sz="2200" b="1" dirty="0" smtClean="0">
                <a:solidFill>
                  <a:srgbClr val="C00000"/>
                </a:solidFill>
                <a:latin typeface="Century" pitchFamily="18" charset="0"/>
              </a:rPr>
              <a:t>Прием заявлений: </a:t>
            </a:r>
            <a:r>
              <a:rPr lang="ru-RU" sz="2200" dirty="0" smtClean="0">
                <a:latin typeface="Century" pitchFamily="18" charset="0"/>
              </a:rPr>
              <a:t>1 апреля того года, в котором ребенок должен начать учиться  до 30 июня того года, котором ребенок должен начать учиться</a:t>
            </a:r>
          </a:p>
        </p:txBody>
      </p:sp>
    </p:spTree>
    <p:extLst>
      <p:ext uri="{BB962C8B-B14F-4D97-AF65-F5344CB8AC3E}">
        <p14:creationId xmlns:p14="http://schemas.microsoft.com/office/powerpoint/2010/main" xmlns="" val="594253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19672" y="385818"/>
            <a:ext cx="7128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rgbClr val="7030A0"/>
                </a:solidFill>
                <a:latin typeface="Century" pitchFamily="18" charset="0"/>
              </a:rPr>
              <a:t>Сроки подачи заявления детей, не проживающих на закрепленной территории</a:t>
            </a:r>
            <a:endParaRPr lang="ru-RU" sz="2400" b="1" dirty="0">
              <a:solidFill>
                <a:srgbClr val="7030A0"/>
              </a:solidFill>
              <a:latin typeface="Century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6441" y="1268760"/>
            <a:ext cx="8502023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dirty="0" smtClean="0">
                <a:solidFill>
                  <a:srgbClr val="C00000"/>
                </a:solidFill>
                <a:latin typeface="Century" pitchFamily="18" charset="0"/>
              </a:rPr>
              <a:t>Контингент: </a:t>
            </a:r>
            <a:r>
              <a:rPr lang="ru-RU" sz="2200" dirty="0" smtClean="0">
                <a:latin typeface="Century" pitchFamily="18" charset="0"/>
              </a:rPr>
              <a:t>Родители (законные представители) детей, которые проживают в домах, не закрепленных к указанным образовательным организациям по списку Постановления «О закреплении территорий за образовательными организациями»</a:t>
            </a:r>
          </a:p>
          <a:p>
            <a:pPr algn="just"/>
            <a:endParaRPr lang="ru-RU" sz="2200" b="1" dirty="0">
              <a:latin typeface="Century" pitchFamily="18" charset="0"/>
            </a:endParaRPr>
          </a:p>
          <a:p>
            <a:pPr algn="just"/>
            <a:r>
              <a:rPr lang="ru-RU" sz="2200" b="1" dirty="0" smtClean="0">
                <a:solidFill>
                  <a:srgbClr val="C00000"/>
                </a:solidFill>
                <a:latin typeface="Century" pitchFamily="18" charset="0"/>
              </a:rPr>
              <a:t>Заявление: </a:t>
            </a:r>
            <a:r>
              <a:rPr lang="ru-RU" sz="2200" dirty="0" smtClean="0">
                <a:latin typeface="Century" pitchFamily="18" charset="0"/>
              </a:rPr>
              <a:t>зачисление в 1-й класс</a:t>
            </a:r>
          </a:p>
          <a:p>
            <a:pPr algn="just"/>
            <a:endParaRPr lang="ru-RU" sz="2200" b="1" dirty="0" smtClean="0">
              <a:latin typeface="Century" pitchFamily="18" charset="0"/>
            </a:endParaRPr>
          </a:p>
          <a:p>
            <a:pPr algn="just"/>
            <a:r>
              <a:rPr lang="ru-RU" sz="2200" b="1" dirty="0" smtClean="0">
                <a:solidFill>
                  <a:srgbClr val="C00000"/>
                </a:solidFill>
                <a:latin typeface="Century" pitchFamily="18" charset="0"/>
              </a:rPr>
              <a:t>Прием заявлений: </a:t>
            </a:r>
            <a:r>
              <a:rPr lang="ru-RU" sz="2200" dirty="0" smtClean="0">
                <a:latin typeface="Century" pitchFamily="18" charset="0"/>
              </a:rPr>
              <a:t>6 июля того года, в котором ребенок должен начать учиться (до момента заполнения свободных мест) не позднее 5 сентября того года, котором ребенок должен начать учиться</a:t>
            </a:r>
          </a:p>
        </p:txBody>
      </p:sp>
    </p:spTree>
    <p:extLst>
      <p:ext uri="{BB962C8B-B14F-4D97-AF65-F5344CB8AC3E}">
        <p14:creationId xmlns:p14="http://schemas.microsoft.com/office/powerpoint/2010/main" xmlns="" val="4052910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19672" y="385818"/>
            <a:ext cx="7128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rgbClr val="7030A0"/>
                </a:solidFill>
                <a:latin typeface="Century" pitchFamily="18" charset="0"/>
              </a:rPr>
              <a:t>Возрастные ограничения</a:t>
            </a:r>
            <a:endParaRPr lang="ru-RU" sz="2400" b="1" dirty="0">
              <a:solidFill>
                <a:srgbClr val="7030A0"/>
              </a:solidFill>
              <a:latin typeface="Century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6441" y="1268760"/>
            <a:ext cx="8502023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dirty="0" smtClean="0">
                <a:solidFill>
                  <a:srgbClr val="C00000"/>
                </a:solidFill>
                <a:latin typeface="Century" pitchFamily="18" charset="0"/>
              </a:rPr>
              <a:t>Образование: </a:t>
            </a:r>
            <a:r>
              <a:rPr lang="ru-RU" sz="2200" dirty="0" smtClean="0">
                <a:latin typeface="Century" pitchFamily="18" charset="0"/>
              </a:rPr>
              <a:t>начальное общее </a:t>
            </a:r>
          </a:p>
          <a:p>
            <a:pPr algn="just"/>
            <a:endParaRPr lang="ru-RU" sz="2200" b="1" dirty="0">
              <a:latin typeface="Century" pitchFamily="18" charset="0"/>
            </a:endParaRPr>
          </a:p>
          <a:p>
            <a:pPr algn="just"/>
            <a:r>
              <a:rPr lang="ru-RU" sz="2200" b="1" dirty="0" smtClean="0">
                <a:solidFill>
                  <a:srgbClr val="C00000"/>
                </a:solidFill>
                <a:latin typeface="Century" pitchFamily="18" charset="0"/>
              </a:rPr>
              <a:t>Возраст: </a:t>
            </a:r>
            <a:r>
              <a:rPr lang="ru-RU" sz="2200" dirty="0" smtClean="0">
                <a:latin typeface="Century" pitchFamily="18" charset="0"/>
              </a:rPr>
              <a:t>С</a:t>
            </a:r>
            <a:r>
              <a:rPr lang="ru-RU" sz="2200" dirty="0" smtClean="0">
                <a:solidFill>
                  <a:srgbClr val="C00000"/>
                </a:solidFill>
                <a:latin typeface="Century" pitchFamily="18" charset="0"/>
              </a:rPr>
              <a:t> </a:t>
            </a:r>
            <a:r>
              <a:rPr lang="ru-RU" sz="2200" dirty="0" smtClean="0">
                <a:latin typeface="Century" pitchFamily="18" charset="0"/>
              </a:rPr>
              <a:t>шести лет и шести месяцев при отсутствии противопоказаний по состоянию здоровья, до достижения возраста восьми лет</a:t>
            </a:r>
            <a:endParaRPr lang="ru-RU" sz="2200" dirty="0">
              <a:latin typeface="Century" pitchFamily="18" charset="0"/>
            </a:endParaRPr>
          </a:p>
          <a:p>
            <a:pPr algn="just"/>
            <a:endParaRPr lang="ru-RU" sz="2200" b="1" dirty="0">
              <a:latin typeface="Century" pitchFamily="18" charset="0"/>
            </a:endParaRPr>
          </a:p>
          <a:p>
            <a:pPr algn="just"/>
            <a:endParaRPr lang="ru-RU" sz="2200" b="1" dirty="0" smtClean="0">
              <a:latin typeface="Century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5359" y="3316314"/>
            <a:ext cx="7324185" cy="2632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73936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19672" y="385818"/>
            <a:ext cx="7128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rgbClr val="7030A0"/>
                </a:solidFill>
                <a:latin typeface="Century" pitchFamily="18" charset="0"/>
              </a:rPr>
              <a:t>Организованный прием в первый класс</a:t>
            </a:r>
            <a:endParaRPr lang="ru-RU" sz="2400" b="1" dirty="0">
              <a:solidFill>
                <a:srgbClr val="7030A0"/>
              </a:solidFill>
              <a:latin typeface="Century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6441" y="1268760"/>
            <a:ext cx="8502023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dirty="0" smtClean="0">
                <a:solidFill>
                  <a:srgbClr val="C00000"/>
                </a:solidFill>
                <a:latin typeface="Century" pitchFamily="18" charset="0"/>
              </a:rPr>
              <a:t>Размещение информации: </a:t>
            </a:r>
            <a:r>
              <a:rPr lang="ru-RU" sz="2200" dirty="0" smtClean="0">
                <a:latin typeface="Century" pitchFamily="18" charset="0"/>
              </a:rPr>
              <a:t>на информационном стенде и официальном сайте в сети Интернет образовательной организации</a:t>
            </a:r>
          </a:p>
          <a:p>
            <a:pPr algn="just"/>
            <a:endParaRPr lang="ru-RU" sz="2200" b="1" dirty="0">
              <a:latin typeface="Century" pitchFamily="18" charset="0"/>
            </a:endParaRPr>
          </a:p>
          <a:p>
            <a:pPr algn="just"/>
            <a:r>
              <a:rPr lang="ru-RU" sz="2200" b="1" dirty="0" smtClean="0">
                <a:solidFill>
                  <a:srgbClr val="C00000"/>
                </a:solidFill>
                <a:latin typeface="Century" pitchFamily="18" charset="0"/>
              </a:rPr>
              <a:t>О количестве мест: </a:t>
            </a:r>
            <a:r>
              <a:rPr lang="ru-RU" sz="2200" dirty="0" smtClean="0">
                <a:latin typeface="Century" pitchFamily="18" charset="0"/>
              </a:rPr>
              <a:t>информация размещается </a:t>
            </a:r>
            <a:r>
              <a:rPr lang="ru-RU" sz="2200" dirty="0" smtClean="0">
                <a:solidFill>
                  <a:srgbClr val="C00000"/>
                </a:solidFill>
                <a:latin typeface="Century" pitchFamily="18" charset="0"/>
              </a:rPr>
              <a:t> </a:t>
            </a:r>
            <a:r>
              <a:rPr lang="ru-RU" sz="2200" dirty="0" smtClean="0">
                <a:latin typeface="Century" pitchFamily="18" charset="0"/>
              </a:rPr>
              <a:t>не позднее 10 календарных дней с момента издания распорядительного акта</a:t>
            </a:r>
            <a:endParaRPr lang="ru-RU" sz="2200" dirty="0">
              <a:latin typeface="Century" pitchFamily="18" charset="0"/>
            </a:endParaRPr>
          </a:p>
          <a:p>
            <a:pPr algn="just"/>
            <a:endParaRPr lang="ru-RU" sz="2200" b="1" dirty="0">
              <a:latin typeface="Century" pitchFamily="18" charset="0"/>
            </a:endParaRPr>
          </a:p>
          <a:p>
            <a:pPr algn="just"/>
            <a:r>
              <a:rPr lang="ru-RU" sz="2200" b="1" dirty="0" smtClean="0">
                <a:solidFill>
                  <a:srgbClr val="C00000"/>
                </a:solidFill>
                <a:latin typeface="Century" pitchFamily="18" charset="0"/>
              </a:rPr>
              <a:t>О наличии свободных мест: </a:t>
            </a:r>
            <a:r>
              <a:rPr lang="ru-RU" sz="2200" dirty="0" smtClean="0">
                <a:latin typeface="Century" pitchFamily="18" charset="0"/>
              </a:rPr>
              <a:t>для детей, не проживающих на закрепленной территории, информация размещается </a:t>
            </a:r>
            <a:r>
              <a:rPr lang="ru-RU" sz="2200" dirty="0" smtClean="0">
                <a:solidFill>
                  <a:srgbClr val="C00000"/>
                </a:solidFill>
                <a:latin typeface="Century" pitchFamily="18" charset="0"/>
              </a:rPr>
              <a:t> </a:t>
            </a:r>
            <a:r>
              <a:rPr lang="ru-RU" sz="2200" dirty="0" smtClean="0">
                <a:latin typeface="Century" pitchFamily="18" charset="0"/>
              </a:rPr>
              <a:t>не позднее 5 июля текущего года</a:t>
            </a:r>
          </a:p>
          <a:p>
            <a:pPr algn="just"/>
            <a:endParaRPr lang="ru-RU" sz="2200" b="1" dirty="0" smtClean="0">
              <a:latin typeface="Century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6161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19672" y="385818"/>
            <a:ext cx="7128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rgbClr val="7030A0"/>
                </a:solidFill>
                <a:latin typeface="Century" pitchFamily="18" charset="0"/>
              </a:rPr>
              <a:t>Подача заявления </a:t>
            </a:r>
            <a:endParaRPr lang="ru-RU" sz="2400" b="1" dirty="0">
              <a:solidFill>
                <a:srgbClr val="7030A0"/>
              </a:solidFill>
              <a:latin typeface="Century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2053662"/>
            <a:ext cx="3764568" cy="17245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11483" y="4060155"/>
            <a:ext cx="2814789" cy="21083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86266" y="2053662"/>
            <a:ext cx="4065224" cy="18802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2398" y="4060570"/>
            <a:ext cx="3347136" cy="21079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59632" y="844085"/>
            <a:ext cx="257929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2200" b="1" dirty="0" smtClean="0">
                <a:solidFill>
                  <a:srgbClr val="C00000"/>
                </a:solidFill>
                <a:latin typeface="Century" pitchFamily="18" charset="0"/>
              </a:rPr>
              <a:t>1 способ:</a:t>
            </a:r>
          </a:p>
          <a:p>
            <a:pPr algn="r"/>
            <a:r>
              <a:rPr lang="ru-RU" sz="2200" dirty="0" err="1" smtClean="0">
                <a:latin typeface="Century" pitchFamily="18" charset="0"/>
              </a:rPr>
              <a:t>Госуслуги</a:t>
            </a:r>
            <a:r>
              <a:rPr lang="ru-RU" sz="2200" dirty="0" smtClean="0">
                <a:latin typeface="Century" pitchFamily="18" charset="0"/>
              </a:rPr>
              <a:t> РФ:</a:t>
            </a:r>
          </a:p>
          <a:p>
            <a:pPr algn="r"/>
            <a:r>
              <a:rPr lang="en-US" sz="2200" u="sng" dirty="0" smtClean="0">
                <a:latin typeface="Century" pitchFamily="18" charset="0"/>
                <a:hlinkClick r:id="rId6"/>
              </a:rPr>
              <a:t>www.gosuslugi.ru</a:t>
            </a:r>
            <a:r>
              <a:rPr lang="ru-RU" sz="2200" dirty="0" smtClean="0">
                <a:latin typeface="Century" pitchFamily="18" charset="0"/>
              </a:rPr>
              <a:t> </a:t>
            </a:r>
            <a:endParaRPr lang="en-US" sz="2200" u="sng" dirty="0" smtClean="0">
              <a:latin typeface="Century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52181" y="844085"/>
            <a:ext cx="390363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b="1" dirty="0" smtClean="0">
                <a:solidFill>
                  <a:srgbClr val="C00000"/>
                </a:solidFill>
                <a:latin typeface="Century" pitchFamily="18" charset="0"/>
              </a:rPr>
              <a:t>2 способ:</a:t>
            </a:r>
          </a:p>
          <a:p>
            <a:r>
              <a:rPr lang="ru-RU" sz="2200" dirty="0" err="1" smtClean="0">
                <a:latin typeface="Century" pitchFamily="18" charset="0"/>
              </a:rPr>
              <a:t>Госуслуги</a:t>
            </a:r>
            <a:r>
              <a:rPr lang="ru-RU" sz="2200" dirty="0" smtClean="0">
                <a:latin typeface="Century" pitchFamily="18" charset="0"/>
              </a:rPr>
              <a:t> РТ:</a:t>
            </a:r>
          </a:p>
          <a:p>
            <a:r>
              <a:rPr lang="en-US" sz="2200" dirty="0" smtClean="0">
                <a:latin typeface="Century" pitchFamily="18" charset="0"/>
                <a:hlinkClick r:id="rId7"/>
              </a:rPr>
              <a:t>https://uslugi.tatarstan.ru/</a:t>
            </a:r>
            <a:r>
              <a:rPr lang="ru-RU" sz="2200" dirty="0">
                <a:latin typeface="Century" pitchFamily="18" charset="0"/>
              </a:rPr>
              <a:t> </a:t>
            </a:r>
            <a:r>
              <a:rPr lang="ru-RU" sz="2200" dirty="0" smtClean="0">
                <a:latin typeface="Century" pitchFamily="18" charset="0"/>
              </a:rPr>
              <a:t>  </a:t>
            </a:r>
            <a:endParaRPr lang="en-US" sz="2200" u="sng" dirty="0" smtClean="0">
              <a:latin typeface="Century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7137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19672" y="385818"/>
            <a:ext cx="7128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rgbClr val="7030A0"/>
                </a:solidFill>
                <a:latin typeface="Century" pitchFamily="18" charset="0"/>
              </a:rPr>
              <a:t>Документы для приёма</a:t>
            </a:r>
            <a:endParaRPr lang="ru-RU" sz="2400" b="1" dirty="0">
              <a:solidFill>
                <a:srgbClr val="7030A0"/>
              </a:solidFill>
              <a:latin typeface="Century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268760"/>
            <a:ext cx="8496944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rgbClr val="C00000"/>
                </a:solidFill>
                <a:latin typeface="Century" pitchFamily="18" charset="0"/>
              </a:rPr>
              <a:t>Для приема в первый класс родители предъявляют  следующие документы:</a:t>
            </a:r>
          </a:p>
          <a:p>
            <a:pPr algn="just"/>
            <a:r>
              <a:rPr lang="ru-RU" sz="2000" dirty="0" smtClean="0">
                <a:latin typeface="Century" pitchFamily="18" charset="0"/>
              </a:rPr>
              <a:t>- документ, удостоверяющий личность родителя (законного представителя) и его копию;</a:t>
            </a:r>
          </a:p>
          <a:p>
            <a:pPr algn="just"/>
            <a:r>
              <a:rPr lang="ru-RU" sz="2000" dirty="0" smtClean="0">
                <a:latin typeface="Century" pitchFamily="18" charset="0"/>
              </a:rPr>
              <a:t>- свидетельство о рождении ребёнка  и его копию;</a:t>
            </a:r>
          </a:p>
          <a:p>
            <a:pPr algn="just"/>
            <a:r>
              <a:rPr lang="ru-RU" sz="2000" dirty="0" smtClean="0">
                <a:latin typeface="Century" pitchFamily="18" charset="0"/>
              </a:rPr>
              <a:t>- свидетельство о регистрации ребёнка по месту жительства  или по месту пребывания на закрепленной территории или справка, содержащая сведения о регистрации ребенка по месту жительства или по месту пребывания на закрепленной территории;</a:t>
            </a:r>
          </a:p>
          <a:p>
            <a:pPr algn="just"/>
            <a:r>
              <a:rPr lang="ru-RU" sz="2000" dirty="0" smtClean="0">
                <a:latin typeface="Century" pitchFamily="18" charset="0"/>
              </a:rPr>
              <a:t>- документы, подтверждающие преимущественное право зачисления граждан на обучение в образовательное учреждение (при наличии льготы)</a:t>
            </a:r>
            <a:endParaRPr lang="ru-RU" sz="2000" dirty="0">
              <a:latin typeface="Century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7866" y="5115967"/>
            <a:ext cx="84805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C00000"/>
                </a:solidFill>
                <a:latin typeface="Century" pitchFamily="18" charset="0"/>
              </a:rPr>
              <a:t>Решение о зачислении принимается в течение </a:t>
            </a:r>
            <a:endParaRPr lang="ru-RU" sz="2400" dirty="0" smtClean="0">
              <a:solidFill>
                <a:srgbClr val="C00000"/>
              </a:solidFill>
              <a:latin typeface="Century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entury" pitchFamily="18" charset="0"/>
              </a:rPr>
              <a:t>7 </a:t>
            </a:r>
            <a:r>
              <a:rPr lang="ru-RU" sz="2400" b="1" dirty="0">
                <a:solidFill>
                  <a:srgbClr val="C00000"/>
                </a:solidFill>
                <a:latin typeface="Century" pitchFamily="18" charset="0"/>
              </a:rPr>
              <a:t>рабочих дней </a:t>
            </a:r>
            <a:r>
              <a:rPr lang="ru-RU" sz="2400" dirty="0">
                <a:solidFill>
                  <a:srgbClr val="C00000"/>
                </a:solidFill>
                <a:latin typeface="Century" pitchFamily="18" charset="0"/>
              </a:rPr>
              <a:t>от даты подачи заявления.</a:t>
            </a:r>
          </a:p>
        </p:txBody>
      </p:sp>
    </p:spTree>
    <p:extLst>
      <p:ext uri="{BB962C8B-B14F-4D97-AF65-F5344CB8AC3E}">
        <p14:creationId xmlns:p14="http://schemas.microsoft.com/office/powerpoint/2010/main" xmlns="" val="2928935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500</Words>
  <Application>Microsoft Office PowerPoint</Application>
  <PresentationFormat>Экран (4:3)</PresentationFormat>
  <Paragraphs>58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Первоклассник  2021 – 2022 учебного года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Лилия</dc:creator>
  <cp:lastModifiedBy>Приёмная</cp:lastModifiedBy>
  <cp:revision>15</cp:revision>
  <dcterms:created xsi:type="dcterms:W3CDTF">2020-12-04T05:58:29Z</dcterms:created>
  <dcterms:modified xsi:type="dcterms:W3CDTF">2021-03-11T11:58:26Z</dcterms:modified>
</cp:coreProperties>
</file>